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zabljak.me/docs/1572436994-Baza%20podataka%20%20greenfield%20lokacija-Greenfield%20location%20datebase.pdf" TargetMode="Externa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zabljak.me/docs/1573124574-Baza%20podataka%20%20brownfield%20%20lokacija-Brownfield%20location%20datebase.pdf" TargetMode="Externa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zniszona.me/program-podsticaja-razvoja-biznisa-biznis-zone/" TargetMode="External"/><Relationship Id="rId2" Type="http://schemas.openxmlformats.org/officeDocument/2006/relationships/hyperlink" Target="http://www.mipa.co.me/files/documents/1513766929-Uredba%20o%20podsticanju%20direktnih%20investicija%2028122015.pdf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irfcg.me/me/2015-01-13-12-23-55/program-podrske-za-modernizaciju-industrije" TargetMode="External"/><Relationship Id="rId5" Type="http://schemas.openxmlformats.org/officeDocument/2006/relationships/hyperlink" Target="http://www.azzk.me/dp/doc/Rjesenja/2017/2017-02-17_MEK_klasteri%202017.pdf" TargetMode="External"/><Relationship Id="rId4" Type="http://schemas.openxmlformats.org/officeDocument/2006/relationships/hyperlink" Target="http://www.podaci.net/_gCGO/propis/Uredba_o_subvencijama/U-szoknl04v1211-1340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4212" y="1558636"/>
            <a:ext cx="10059988" cy="1891146"/>
          </a:xfrm>
        </p:spPr>
        <p:txBody>
          <a:bodyPr>
            <a:normAutofit/>
          </a:bodyPr>
          <a:lstStyle/>
          <a:p>
            <a:r>
              <a:rPr lang="en-GB" sz="4000" dirty="0" err="1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prezentacija</a:t>
            </a:r>
            <a:r>
              <a:rPr lang="en-GB" sz="4000" dirty="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GB" sz="4000" dirty="0" err="1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turističkih</a:t>
            </a:r>
            <a:r>
              <a:rPr lang="en-GB" sz="4000" dirty="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GB" sz="4000" dirty="0" err="1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potencijala</a:t>
            </a:r>
            <a:r>
              <a:rPr lang="en-GB" sz="400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GB" sz="400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ŽABLJAKA</a:t>
            </a:r>
            <a:endParaRPr lang="en-GB" sz="4000" dirty="0">
              <a:solidFill>
                <a:schemeClr val="accent5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    </a:t>
            </a:r>
            <a:r>
              <a:rPr lang="en-GB" dirty="0" smtClean="0">
                <a:latin typeface="Bookman Old Style" panose="02050604050505020204" pitchFamily="18" charset="0"/>
              </a:rPr>
              <a:t>                                  </a:t>
            </a:r>
            <a:r>
              <a:rPr lang="en-GB" sz="3200" dirty="0" err="1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novembar</a:t>
            </a:r>
            <a:r>
              <a:rPr lang="en-GB" sz="3200" dirty="0" smtClean="0">
                <a:solidFill>
                  <a:schemeClr val="accent5">
                    <a:lumMod val="75000"/>
                  </a:schemeClr>
                </a:solidFill>
                <a:latin typeface="Bookman Old Style" panose="02050604050505020204" pitchFamily="18" charset="0"/>
              </a:rPr>
              <a:t> 2019.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800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37693"/>
          </a:xfrm>
        </p:spPr>
        <p:txBody>
          <a:bodyPr>
            <a:normAutofit fontScale="90000"/>
          </a:bodyPr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416676"/>
            <a:ext cx="10700712" cy="4577724"/>
          </a:xfrm>
        </p:spPr>
        <p:txBody>
          <a:bodyPr/>
          <a:lstStyle/>
          <a:p>
            <a:r>
              <a:rPr lang="en-GB" sz="3600" b="1" dirty="0">
                <a:solidFill>
                  <a:schemeClr val="accent4">
                    <a:lumMod val="50000"/>
                  </a:schemeClr>
                </a:solidFill>
              </a:rPr>
              <a:t>Olakšice </a:t>
            </a:r>
            <a:r>
              <a:rPr lang="en-GB" sz="3600" b="1" dirty="0" err="1">
                <a:solidFill>
                  <a:schemeClr val="accent4">
                    <a:lumMod val="50000"/>
                  </a:schemeClr>
                </a:solidFill>
              </a:rPr>
              <a:t>koje</a:t>
            </a:r>
            <a:r>
              <a:rPr lang="en-GB" sz="3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4">
                    <a:lumMod val="50000"/>
                  </a:schemeClr>
                </a:solidFill>
              </a:rPr>
              <a:t>Opština</a:t>
            </a:r>
            <a:r>
              <a:rPr lang="en-GB" sz="3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sz="3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3600" b="1" dirty="0" err="1">
                <a:solidFill>
                  <a:schemeClr val="accent4">
                    <a:lumMod val="50000"/>
                  </a:schemeClr>
                </a:solidFill>
              </a:rPr>
              <a:t>nudi</a:t>
            </a:r>
            <a:endParaRPr lang="en-GB" sz="36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Opštinskom odlukom o porezu na nepokretnosti predviđena su i umanjenja poreske stope</a:t>
            </a:r>
            <a:r>
              <a:rPr lang="sl-SI" dirty="0">
                <a:solidFill>
                  <a:schemeClr val="accent4">
                    <a:lumMod val="50000"/>
                  </a:schemeClr>
                </a:solidFill>
              </a:rPr>
              <a:t>: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-za ugostiteljski objekat koji se nalazi u zoni prioritetnog turističkog lokaliteta, u skladu sa propisima Vlade, koji je u funkciji 12 mjeseci u godini, poreska stopa može se umanjiti: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za ugostiteljski objekat: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- kategorije 4 **** ........................ 20 % 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</a:t>
            </a:r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- kategorije preko 4 **** ............... 50 %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Plaćanja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poreza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oslobođena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fizička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zemljište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koristi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poljoprivredne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svrhe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87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89208"/>
          </a:xfrm>
        </p:spPr>
        <p:txBody>
          <a:bodyPr/>
          <a:lstStyle/>
          <a:p>
            <a:r>
              <a:rPr lang="en-GB" dirty="0"/>
              <a:t>GREENFIELD LOKACIJE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442434"/>
            <a:ext cx="10417377" cy="4919728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1.Lokacija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bivše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vojne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kasarne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veličina:13,502 m2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svojina:javna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/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država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Gora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2.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Lokacija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Enigma II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veličina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 1.226m2;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svojina:javna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/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Opština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sz="1800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1800" b="1" dirty="0">
                <a:solidFill>
                  <a:schemeClr val="accent4">
                    <a:lumMod val="50000"/>
                  </a:schemeClr>
                </a:solidFill>
              </a:rPr>
              <a:t>*</a:t>
            </a:r>
            <a:r>
              <a:rPr lang="en-GB" sz="1800" b="1" dirty="0" err="1">
                <a:solidFill>
                  <a:schemeClr val="accent4">
                    <a:lumMod val="50000"/>
                  </a:schemeClr>
                </a:solidFill>
              </a:rPr>
              <a:t>Više</a:t>
            </a:r>
            <a:r>
              <a:rPr lang="en-GB" sz="1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800" b="1" dirty="0" err="1">
                <a:solidFill>
                  <a:schemeClr val="accent4">
                    <a:lumMod val="50000"/>
                  </a:schemeClr>
                </a:solidFill>
              </a:rPr>
              <a:t>informacija</a:t>
            </a:r>
            <a:r>
              <a:rPr lang="en-GB" sz="1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800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sz="1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1800" b="1" dirty="0" err="1">
                <a:solidFill>
                  <a:schemeClr val="accent4">
                    <a:lumMod val="50000"/>
                  </a:schemeClr>
                </a:solidFill>
              </a:rPr>
              <a:t>linku</a:t>
            </a:r>
            <a:r>
              <a:rPr lang="en-GB" sz="1800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r>
              <a:rPr lang="en-GB" sz="1800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http://zabljak.me/docs/1572436994-Baza%20podataka%20%20greenfield%20lokacija-Greenfield%20location%20datebase.pdf</a:t>
            </a:r>
            <a:endParaRPr lang="en-GB" sz="18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16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24814"/>
          </a:xfrm>
        </p:spPr>
        <p:txBody>
          <a:bodyPr>
            <a:normAutofit fontScale="90000"/>
          </a:bodyPr>
          <a:lstStyle/>
          <a:p>
            <a:r>
              <a:rPr lang="en-GB" dirty="0"/>
              <a:t>BROWNFIELD LOKACIJE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210613"/>
            <a:ext cx="10674954" cy="538336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    </a:t>
            </a:r>
            <a:r>
              <a:rPr lang="en-GB" b="1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Lokacija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stare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bolnice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 veličina:431m2;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svojina:javna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/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država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Gora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2.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Lokacija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bivše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pilane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Njegovuđi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 veličina:76.146m2;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svojina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privatno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3.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Lokacija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autobuske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stanice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  veličina:1.480m2;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svojina:javna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/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država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Gora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4.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Lokacija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“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Gorske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oči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”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  veličina:9.338m2;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  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svojina:javna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*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Više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informacija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linku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r>
              <a:rPr lang="en-GB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http://zabljak.me/docs/1573124574-Baza%20podataka%20%20brownfield%20%20lokacija-Brownfield%20location%20datebase.pdf</a:t>
            </a:r>
            <a:endParaRPr lang="en-GB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498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50572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Turistički</a:t>
            </a:r>
            <a:r>
              <a:rPr lang="en-GB" dirty="0"/>
              <a:t>  </a:t>
            </a:r>
            <a:r>
              <a:rPr lang="en-GB" dirty="0" err="1"/>
              <a:t>kapaciteti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365160"/>
            <a:ext cx="10378740" cy="522882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postoji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organizacija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predstavlja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krovnu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instituciju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lokalne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aktere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bave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turizmom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Postoje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2 ski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rizorta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Savin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kuk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Javorovača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pogledu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kapaciteta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raspolaže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10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hotela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129 soba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hotelima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546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kreveta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hotelima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88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apartmana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hotelima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176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privatnih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apartmana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327 soba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privatnim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apartmanima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1333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kreveta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privatnom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smještaju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U 2017.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bilo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je: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34369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84742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noćenja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 smtClean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2018.bilo je: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43355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110040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noćenja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903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60420"/>
          </a:xfrm>
        </p:spPr>
        <p:txBody>
          <a:bodyPr>
            <a:normAutofit fontScale="90000"/>
          </a:bodyPr>
          <a:lstStyle/>
          <a:p>
            <a:r>
              <a:rPr lang="en-GB" dirty="0"/>
              <a:t>Turističke zone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262130"/>
            <a:ext cx="10352982" cy="4732270"/>
          </a:xfrm>
        </p:spPr>
        <p:txBody>
          <a:bodyPr/>
          <a:lstStyle/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centar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Razvojne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zone: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Virak-Motički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Gaj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Borje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Tepačko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Vrela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Njegovuđa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Uskoci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Čardak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Poljane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Pašina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Voda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0764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24814"/>
          </a:xfrm>
        </p:spPr>
        <p:txBody>
          <a:bodyPr>
            <a:normAutofit fontScale="90000"/>
          </a:bodyPr>
          <a:lstStyle/>
          <a:p>
            <a:r>
              <a:rPr lang="en-GB" dirty="0"/>
              <a:t>Turističke zone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429555"/>
            <a:ext cx="10378740" cy="4564845"/>
          </a:xfrm>
        </p:spPr>
        <p:txBody>
          <a:bodyPr/>
          <a:lstStyle/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Manje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zone: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Podgora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Tepca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Begovo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naselja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091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473299"/>
          </a:xfrm>
        </p:spPr>
        <p:txBody>
          <a:bodyPr>
            <a:normAutofit fontScale="90000"/>
          </a:bodyPr>
          <a:lstStyle/>
          <a:p>
            <a:r>
              <a:rPr lang="en-GB" dirty="0"/>
              <a:t>Turističke zone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429555"/>
            <a:ext cx="10507529" cy="4564845"/>
          </a:xfrm>
        </p:spPr>
        <p:txBody>
          <a:bodyPr/>
          <a:lstStyle/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punktovi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Rasova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Budečevica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Novakovići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Planinska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zona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Durmitor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Planinska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turistička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zona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Sinjajevina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Kanjon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Tare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1556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89208"/>
          </a:xfrm>
        </p:spPr>
        <p:txBody>
          <a:bodyPr/>
          <a:lstStyle/>
          <a:p>
            <a:r>
              <a:rPr lang="en-GB" dirty="0"/>
              <a:t>Saobraćajna </a:t>
            </a:r>
            <a:r>
              <a:rPr lang="en-GB" dirty="0" err="1"/>
              <a:t>komunikacija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519707"/>
            <a:ext cx="10597681" cy="4778062"/>
          </a:xfrm>
        </p:spPr>
        <p:txBody>
          <a:bodyPr/>
          <a:lstStyle/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Veoma je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jednostavno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2010,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otvoren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put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Risan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skraćen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put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između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zapada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juga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I sad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može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primorja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stići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2-2.30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Glavni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grad,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Podgorica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je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2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vožnje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(120 km).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Razdaljina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drugih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regionalnih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centara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 Beograd-400km; Sarajevo-167km; Zagreb-535km;Tirana-270km; Skoplje-337km;Ljubljana-674km,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Najbliža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luka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is Bar(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Gora)-197km.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Moguće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putovati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Bara do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Mojkovca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vozom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onda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autobusom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Dakle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najbliža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željeznička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stanica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Mojkovcu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69 km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Najbliži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aerodromi:Podgorica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(120km),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Tivat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(250km), Dubrovnik(260km).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067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602087"/>
          </a:xfrm>
        </p:spPr>
        <p:txBody>
          <a:bodyPr/>
          <a:lstStyle/>
          <a:p>
            <a:r>
              <a:rPr lang="en-GB" dirty="0"/>
              <a:t>Saobraćajna </a:t>
            </a:r>
            <a:r>
              <a:rPr lang="en-GB" dirty="0" err="1"/>
              <a:t>komunikacija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519707"/>
            <a:ext cx="10404498" cy="4623516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Granični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prelazi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dolazi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Srbije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može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Prijepolju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pa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Pljevalja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dolazi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do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graničnog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Jabuka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razdaljina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98km).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Takođe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može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stići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Bijelog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Mojkovca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granični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Brodarevo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-110 km).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dolazi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Hrvatske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pravca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Dubrovnika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granični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Debeli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brijeg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),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stiže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Herceg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Novog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Risna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Nikšića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(200km)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ili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pravcem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Dubrovnik-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Trebinje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-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Nikšić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-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(170 km).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dolazi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Bosne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Hercegovine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Foče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graničnog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Šćepan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razdaljina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graničnog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150km.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ide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Plužina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Durmitora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razdaljina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85km.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ulazi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granični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Metelika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Goražda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Ćajniča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Pljevalja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razdaljina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87km.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dolazi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pravca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Trebinje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Vilusi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Niksic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razdaljina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170km,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graničnog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prelaza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Vraćenovići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53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205345"/>
          </a:xfrm>
        </p:spPr>
        <p:txBody>
          <a:bodyPr/>
          <a:lstStyle/>
          <a:p>
            <a:r>
              <a:rPr lang="en-GB" dirty="0"/>
              <a:t>Opšte </a:t>
            </a:r>
            <a:r>
              <a:rPr lang="en-GB" dirty="0" err="1"/>
              <a:t>informacije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4211" y="1891145"/>
            <a:ext cx="10600315" cy="467591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Opština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nalazi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sjeverozapadu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Gore,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podnožju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planine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Durmitor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Ukupna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površina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445 km2,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nadmorskom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visinom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1456m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predstavlja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najviše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urbano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naselje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Jugoisočnoj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Evropi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Njegove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koordinate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su:43°09’S 19°07’I.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Zime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duge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hladne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ljeta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kratka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svježa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jeseni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toplije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proljeća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Prosječna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godišnja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smtClean="0">
                <a:solidFill>
                  <a:schemeClr val="accent4">
                    <a:lumMod val="50000"/>
                  </a:schemeClr>
                </a:solidFill>
              </a:rPr>
              <a:t>temperatura 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između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2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8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stepeni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Sniježnih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dana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godini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120,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više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15 cm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sniježnog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pokrivača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a ski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tereni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pokriveni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snijegom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150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dana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odlični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skijanje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Snijeg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može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višim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predjelima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Durmitora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tokom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čitave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godine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oblasti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zvanoj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Kalica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poznatoj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“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Debeli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Namet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”(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gusti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aluvijum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),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dugačka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200-300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metara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moguće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skijanje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usred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ljeta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okružuju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23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planinska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vrha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čija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nadmorska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visina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iznad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2200m,  18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planinskih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jezera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najpoznatije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jezero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kanjon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rijeke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Tare,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najdublji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Evropi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1991,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proglašena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ekološku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državu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izabran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glavni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grad.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3569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stanovnika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Na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teritoriji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opštine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28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naselja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organizovana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12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mjesnih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zajednica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jedna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grad.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Međutim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ovaj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broj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stanovnika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3 do 5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puta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određenim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periodima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tokom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zimske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ljetnje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sezone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kada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vlasnici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vikendica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dođu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Poljoprivreda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stočarstvo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zajedno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šumarstvom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primarnom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obradom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drveta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tradicionalne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aktivnosti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stanovništva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danas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svoju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budućnost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vidi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turizmu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njim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vezanim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poslovima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436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1078606"/>
          </a:xfrm>
        </p:spPr>
        <p:txBody>
          <a:bodyPr/>
          <a:lstStyle/>
          <a:p>
            <a:r>
              <a:rPr lang="en-GB" dirty="0"/>
              <a:t>Prirodni </a:t>
            </a:r>
            <a:r>
              <a:rPr lang="en-GB" dirty="0" err="1"/>
              <a:t>resursi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674253"/>
            <a:ext cx="10636318" cy="4675031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Nacionalni park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Durmitor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Ukupna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površina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parka je 39.000ha,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pored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administrativni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centar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park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zahvata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teritoriju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sledećih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gradova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Savnika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Pluzina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Pljevalja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Mojkovca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Durmitor, kao najviša planina Dinarida,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predstavlja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jedan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centara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razvoja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balkanske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posebno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dinarske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flore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predstavnicima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alpskih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alpsko-arktičkih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flornih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elemenata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južnim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padinama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naro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č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ito u kanjonskim dolinama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sreću se submediteranski, čak i </a:t>
            </a:r>
            <a:r>
              <a:rPr lang="it-IT" b="1" dirty="0">
                <a:solidFill>
                  <a:schemeClr val="accent4">
                    <a:lumMod val="50000"/>
                  </a:schemeClr>
                </a:solidFill>
              </a:rPr>
              <a:t>mediteranski florni elementi, dok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tresetišta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nekih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jezera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predstavljaju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enklave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karakteristične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sibirske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tajge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Odlikuje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izuzetno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bogatom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raznovrsnom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vaskularnom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florom od preko 1.300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vrsta i predstavlja jedan je od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najznačajnijih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refugijalnih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centara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arktotercijarne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visokoplaninske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flore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Konfiguracija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terena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veličina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masiva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uslovili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formiranje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raznovrsnog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vegetacijskog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pokrivača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predstavljenog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brojnim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biljnim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zajednicama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šumske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vegetacije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planinskih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livada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pašnjaka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pukotina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stijena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kamenjara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sipara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snježanika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tresava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slatkovodnih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ekosistema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89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833907"/>
          </a:xfrm>
        </p:spPr>
        <p:txBody>
          <a:bodyPr/>
          <a:lstStyle/>
          <a:p>
            <a:r>
              <a:rPr lang="en-GB" dirty="0"/>
              <a:t>Prirodni </a:t>
            </a:r>
            <a:r>
              <a:rPr lang="en-GB" dirty="0" err="1"/>
              <a:t>resursi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519707"/>
            <a:ext cx="10700712" cy="4474693"/>
          </a:xfrm>
        </p:spPr>
        <p:txBody>
          <a:bodyPr/>
          <a:lstStyle/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Rijeka Tara 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Moćne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rijeke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nevjerovatnim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kanjonima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samo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neki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prelijepih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ukrasa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NP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Durmitor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Rijeka Tara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posebno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impresivna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ne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samo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zbog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ljepote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njenog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toka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već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zbog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pejzaža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dubine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kanjona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jedan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najljepših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svijetu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Basen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rijeke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Tare (površine182.899 ha)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upisan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Rezervat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ekološke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biosfere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17-og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januara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1977,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samim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zaštićen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UNESCO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konvencijom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zaštiti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svjetskog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kulturnog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prirodnog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nasleđa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Masiv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Durmitora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upisan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IBA I IPA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oblasti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(oblast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bitnih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ptica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I 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oblasti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bitnih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biljaka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).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Kanjon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rijeke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Tare,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jedinstven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dubini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od 1000m,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nekim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mjestima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do 1300m,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drugi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najdublji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kanjon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svijetu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poslije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Grand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kanjona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Kolorado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SAD-u.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Tok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rijeke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Tare je 150 km dug,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najduža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rijeka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Crnoj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Gori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r>
              <a:rPr lang="en-GB" b="1" dirty="0">
                <a:solidFill>
                  <a:schemeClr val="tx1"/>
                </a:solidFill>
              </a:rPr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91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24059"/>
          </a:xfrm>
        </p:spPr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609859"/>
            <a:ext cx="10417377" cy="4384541"/>
          </a:xfrm>
        </p:spPr>
        <p:txBody>
          <a:bodyPr>
            <a:normAutofit/>
          </a:bodyPr>
          <a:lstStyle/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Uopšteno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govoreći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kao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mali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veoma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otvoren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ekonomski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sistem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mogućnost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brzog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prilagođavanja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svjetskim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trendovima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direktnih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stranih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investicija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Stoga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investicioni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ambijent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cjelini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poboljšan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    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Analizom koja je prije 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par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godina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radjena u Sloveniji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o perspektivi potencijalnih ulaganja u Crnoj Gori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na vrhu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piramide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postavljen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! </a:t>
            </a:r>
            <a:r>
              <a:rPr lang="sv-SE" b="1" dirty="0">
                <a:solidFill>
                  <a:schemeClr val="accent4">
                    <a:lumMod val="50000"/>
                  </a:schemeClr>
                </a:solidFill>
              </a:rPr>
              <a:t>Ta zvanična preporuka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data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njihovim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kompanijama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Sloveniji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već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pokrenula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neke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slovena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č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e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projekt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e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na Žabljaku i u toku su razgovori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neke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druge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Vlada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Republike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Slovenije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kroz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Centar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međunarodnu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saradnju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I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razvoj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(CMSR)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daje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poseban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doprinos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razvoju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141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43755"/>
          </a:xfrm>
        </p:spPr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545465"/>
            <a:ext cx="10391619" cy="4610636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Olakšice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investitore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Crna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Gora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nudi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sv-SE" b="1" dirty="0">
                <a:solidFill>
                  <a:schemeClr val="accent4">
                    <a:lumMod val="50000"/>
                  </a:schemeClr>
                </a:solidFill>
              </a:rPr>
              <a:t>Politička, monetarna i makroekonomska stabilnost</a:t>
            </a:r>
          </a:p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Jednostavan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START UP</a:t>
            </a:r>
          </a:p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Liberalan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ekonomski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režim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spoljne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trgovine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</a:t>
            </a:r>
          </a:p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Povoljna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poreska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politika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fi-FI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Međunarodni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računovodstveni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standardi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Rast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ekonomskih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sloboda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Geografski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položaj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klimatski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uslovi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pt-BR" b="1" dirty="0">
                <a:solidFill>
                  <a:schemeClr val="accent4">
                    <a:lumMod val="50000"/>
                  </a:schemeClr>
                </a:solidFill>
              </a:rPr>
              <a:t>Crna Gora je na temeljima principa (članica) Svjetske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trgovinske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organizacije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potpisnica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multilateralnih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i bilateralnih sporazuma – Sporazum o stabilizaciji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asocijaciji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Evropskom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unijom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CEFTA 2006, EFTA,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Rusijom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Bjelorusijom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Turskom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što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joj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omogućava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kumulaciju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porijekla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bescarinsku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trgovinu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800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miliona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potrošača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28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614966"/>
          </a:xfrm>
        </p:spPr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493949"/>
            <a:ext cx="10546165" cy="450045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Olakšice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/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podsticajne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mjere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nude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nivoa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države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postojeće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privrednike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nove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investitore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 fontAlgn="base"/>
            <a:r>
              <a:rPr lang="en-US" sz="1600" b="1" dirty="0" err="1">
                <a:solidFill>
                  <a:schemeClr val="accent4">
                    <a:lumMod val="50000"/>
                  </a:schemeClr>
                </a:solidFill>
              </a:rPr>
              <a:t>Linkovi</a:t>
            </a:r>
            <a:r>
              <a:rPr lang="en-US" sz="1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US" sz="1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50000"/>
                  </a:schemeClr>
                </a:solidFill>
              </a:rPr>
              <a:t>stranice</a:t>
            </a:r>
            <a:r>
              <a:rPr lang="en-US" sz="1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50000"/>
                  </a:schemeClr>
                </a:solidFill>
              </a:rPr>
              <a:t>državnih</a:t>
            </a:r>
            <a:r>
              <a:rPr lang="en-US" sz="16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4">
                    <a:lumMod val="50000"/>
                  </a:schemeClr>
                </a:solidFill>
              </a:rPr>
              <a:t>organa</a:t>
            </a:r>
            <a:r>
              <a:rPr lang="en-US" sz="1600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 fontAlgn="base"/>
            <a:endParaRPr lang="en-US" sz="16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 fontAlgn="base"/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</a:rPr>
              <a:t>UREDBA O PODSTICANJU DIREKTNIH INVESTICIJA - </a:t>
            </a:r>
            <a:r>
              <a:rPr lang="en-US" sz="1400" u="sng" dirty="0">
                <a:solidFill>
                  <a:schemeClr val="accent4">
                    <a:lumMod val="50000"/>
                  </a:schemeClr>
                </a:solidFill>
                <a:hlinkClick r:id="rId2"/>
              </a:rPr>
              <a:t>http://www.mipa.co.me/files/documents/1513766929-Uredba%20o%20podsticanju%20direktnih%20investicija%2028122015.pdf</a:t>
            </a:r>
            <a:endParaRPr lang="en-US" sz="1400" u="sng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</a:rPr>
              <a:t>PROGRAM PODSTICAJA RAZVOJA BIZNISA</a:t>
            </a:r>
            <a:r>
              <a:rPr lang="en-GB" sz="1400" dirty="0">
                <a:solidFill>
                  <a:schemeClr val="accent4">
                    <a:lumMod val="50000"/>
                  </a:schemeClr>
                </a:solidFill>
              </a:rPr>
              <a:t> - </a:t>
            </a:r>
            <a:r>
              <a:rPr lang="en-US" sz="1400" u="sng" dirty="0">
                <a:solidFill>
                  <a:schemeClr val="accent4">
                    <a:lumMod val="50000"/>
                  </a:schemeClr>
                </a:solidFill>
                <a:hlinkClick r:id="rId3"/>
              </a:rPr>
              <a:t>https://www.bizniszona.me/program-podsticaja-razvoja-biznisa-biznis-zone/</a:t>
            </a:r>
            <a:endParaRPr lang="en-US" sz="1400" u="sng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</a:rPr>
              <a:t>ZAKON O SLOBODNIM ZONAMA</a:t>
            </a:r>
            <a:r>
              <a:rPr lang="en-GB" sz="1400" dirty="0">
                <a:solidFill>
                  <a:schemeClr val="accent4">
                    <a:lumMod val="50000"/>
                  </a:schemeClr>
                </a:solidFill>
              </a:rPr>
              <a:t> - 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(„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Službeni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list RCG“ br. 42/04 od 22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juna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2004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godine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, “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Službeni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list CG” : 11/07 od 13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decembra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2007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godine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, 76/08 od 12.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decembra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2008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godine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br. 40 od 30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juna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 2016 </a:t>
            </a:r>
            <a:r>
              <a:rPr lang="en-US" sz="1400" dirty="0" err="1">
                <a:solidFill>
                  <a:schemeClr val="accent4">
                    <a:lumMod val="50000"/>
                  </a:schemeClr>
                </a:solidFill>
              </a:rPr>
              <a:t>godine</a:t>
            </a:r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</a:rPr>
              <a:t>UREDBA  O  SUBVENCIJAMA  ZA  ZAPOŠLJAVANJE  ODREĐENIH KATEGORIJA  NEZAPOSLENIH  LICA</a:t>
            </a:r>
            <a:r>
              <a:rPr lang="en-GB" sz="1400" dirty="0">
                <a:solidFill>
                  <a:schemeClr val="accent4">
                    <a:lumMod val="50000"/>
                  </a:schemeClr>
                </a:solidFill>
              </a:rPr>
              <a:t> - </a:t>
            </a:r>
            <a:r>
              <a:rPr lang="en-US" sz="1400" u="sng" dirty="0">
                <a:solidFill>
                  <a:schemeClr val="accent4">
                    <a:lumMod val="50000"/>
                  </a:schemeClr>
                </a:solidFill>
                <a:hlinkClick r:id="rId4"/>
              </a:rPr>
              <a:t>http://www.podaci.net/_gCGO/propis/Uredba_o_subvencijama/U-szoknl04v1211-1340.html</a:t>
            </a:r>
            <a:endParaRPr lang="en-US" sz="1400" u="sng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</a:rPr>
              <a:t>PROGRAM PODSTICAJA KLASTERA U CRNOJ GORI ZA PERIOD 2017-2020. GODINA</a:t>
            </a:r>
            <a:r>
              <a:rPr lang="en-GB" sz="1400" dirty="0">
                <a:solidFill>
                  <a:schemeClr val="accent4">
                    <a:lumMod val="50000"/>
                  </a:schemeClr>
                </a:solidFill>
              </a:rPr>
              <a:t> - </a:t>
            </a:r>
            <a:r>
              <a:rPr lang="en-US" sz="1400" u="sng" dirty="0">
                <a:solidFill>
                  <a:schemeClr val="accent4">
                    <a:lumMod val="50000"/>
                  </a:schemeClr>
                </a:solidFill>
                <a:hlinkClick r:id="rId5"/>
              </a:rPr>
              <a:t>http://www.azzk.me/dp/doc/Rjesenja/2017/2017-02-17_MEK_klasteri%202017.pdf</a:t>
            </a:r>
            <a:endParaRPr lang="en-US" sz="1400" u="sng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400" b="1" i="1" dirty="0">
                <a:solidFill>
                  <a:schemeClr val="accent4">
                    <a:lumMod val="50000"/>
                  </a:schemeClr>
                </a:solidFill>
              </a:rPr>
              <a:t>PROGRAM PODRŠKE ZA MODERNIZACIJU INDUSTRIJE </a:t>
            </a:r>
            <a:r>
              <a:rPr lang="en-GB" sz="1400" dirty="0">
                <a:solidFill>
                  <a:schemeClr val="accent4">
                    <a:lumMod val="50000"/>
                  </a:schemeClr>
                </a:solidFill>
              </a:rPr>
              <a:t>- </a:t>
            </a:r>
            <a:r>
              <a:rPr lang="en-US" sz="1400" u="sng" dirty="0">
                <a:solidFill>
                  <a:schemeClr val="accent4">
                    <a:lumMod val="50000"/>
                  </a:schemeClr>
                </a:solidFill>
                <a:hlinkClick r:id="rId6"/>
              </a:rPr>
              <a:t>https://www.irfcg.me/me/2015-01-13-12-23-55/program-podrske-za-modernizaciju-industrije</a:t>
            </a:r>
            <a:endParaRPr lang="en-GB" sz="1400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257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63451"/>
          </a:xfrm>
        </p:spPr>
        <p:txBody>
          <a:bodyPr>
            <a:normAutofit fontScale="90000"/>
          </a:bodyPr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506828"/>
            <a:ext cx="10443134" cy="4919730"/>
          </a:xfrm>
        </p:spPr>
        <p:txBody>
          <a:bodyPr/>
          <a:lstStyle/>
          <a:p>
            <a:pPr algn="just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Olakšice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koje</a:t>
            </a:r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Opština</a:t>
            </a:r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nudi</a:t>
            </a:r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endParaRPr lang="en-GB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Opština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je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odredila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određene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olakšice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investitore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kroz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Odluku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naknadi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komunalno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opremanje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zemljišta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smislu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Mogućnost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plaćanja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ugovorene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naknade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komunalno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opremanje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zemljišta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ratama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(25% od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ugovorene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sume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plaća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dan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potpisivanja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ugovora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o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komunalnom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opremanju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zemljišta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ostatak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u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naredne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3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godine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);</a:t>
            </a:r>
          </a:p>
          <a:p>
            <a:pPr algn="just"/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Ako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plaćanje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naknade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vrši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odjednom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ista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se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umanjuje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15 %;</a:t>
            </a: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Postoji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mogućnost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da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investitor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samostalno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izvrši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komunalno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opremanje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b="1" dirty="0" err="1">
                <a:solidFill>
                  <a:schemeClr val="accent4">
                    <a:lumMod val="50000"/>
                  </a:schemeClr>
                </a:solidFill>
              </a:rPr>
              <a:t>zemljišta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70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89208"/>
          </a:xfrm>
        </p:spPr>
        <p:txBody>
          <a:bodyPr/>
          <a:lstStyle/>
          <a:p>
            <a:r>
              <a:rPr lang="en-GB" dirty="0"/>
              <a:t>Zašto </a:t>
            </a:r>
            <a:r>
              <a:rPr lang="en-GB" dirty="0" err="1"/>
              <a:t>investirati</a:t>
            </a:r>
            <a:r>
              <a:rPr lang="en-GB" dirty="0"/>
              <a:t> u </a:t>
            </a:r>
            <a:r>
              <a:rPr lang="en-GB" dirty="0" err="1"/>
              <a:t>Žabljak</a:t>
            </a:r>
            <a:r>
              <a:rPr lang="en-GB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1506828"/>
            <a:ext cx="10507529" cy="495836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Olakšice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koje</a:t>
            </a:r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Opština</a:t>
            </a:r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Žabljak</a:t>
            </a:r>
            <a:r>
              <a:rPr lang="en-GB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4">
                    <a:lumMod val="50000"/>
                  </a:schemeClr>
                </a:solidFill>
              </a:rPr>
              <a:t>nudi</a:t>
            </a:r>
            <a:endParaRPr lang="en-GB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Stopa poreza na nepokretnosti po Zakonu o porezu na nepokretnosti („Sl. list RCG“ 65/01, 69/03 i“ Sl. list CG“ br. 75/10, 9/15 i 44/17)je proporcionalna i iznosi od 0.25% do 1.00% tržišne vrijednosti nepokretnosti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Po važećoj Odluci o porezu na nepokretnosti  Opštine Žabljak, poreske stope su minimalne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Stope poreza se kreću u rasponu od 0,25% za stambene objekte u izgradnji,do stope od 0,54% za sekundarne stambene objekte</a:t>
            </a:r>
            <a:r>
              <a:rPr lang="en-GB" b="1" dirty="0">
                <a:solidFill>
                  <a:schemeClr val="accent4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pl-PL" b="1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sl-SI" b="1" dirty="0">
                <a:solidFill>
                  <a:schemeClr val="accent4">
                    <a:lumMod val="50000"/>
                  </a:schemeClr>
                </a:solidFill>
              </a:rPr>
              <a:t>Što se tiče objekata važnih za investicije i razvoj biznisa, stope su takođe veoma niske, imajući u vidu da je iste po zakonu moguće definisati i do 1%:</a:t>
            </a:r>
            <a:endParaRPr lang="en-GB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sl-SI" sz="1800" b="1" dirty="0">
                <a:solidFill>
                  <a:schemeClr val="accent4">
                    <a:lumMod val="50000"/>
                  </a:schemeClr>
                </a:solidFill>
              </a:rPr>
              <a:t>Za poslovne objekte i poslovne prostorije (poslovne zgrade, poslovne prostorije i stanovi pretvoreni u poslovne prostorije)……………………………………………………… 0,41</a:t>
            </a:r>
            <a:r>
              <a:rPr lang="en-GB" sz="1800" b="1" dirty="0">
                <a:solidFill>
                  <a:schemeClr val="accent4">
                    <a:lumMod val="50000"/>
                  </a:schemeClr>
                </a:solidFill>
              </a:rPr>
              <a:t>%</a:t>
            </a:r>
          </a:p>
          <a:p>
            <a:pPr algn="just"/>
            <a:r>
              <a:rPr lang="sl-SI" sz="1800" b="1" dirty="0">
                <a:solidFill>
                  <a:schemeClr val="accent4">
                    <a:lumMod val="50000"/>
                  </a:schemeClr>
                </a:solidFill>
              </a:rPr>
              <a:t>Za proizvodne objekte (hale i drugi prostori za obavlj</a:t>
            </a:r>
            <a:r>
              <a:rPr lang="en-GB" sz="1800" b="1" dirty="0">
                <a:solidFill>
                  <a:schemeClr val="accent4">
                    <a:lumMod val="50000"/>
                  </a:schemeClr>
                </a:solidFill>
              </a:rPr>
              <a:t>a</a:t>
            </a:r>
            <a:r>
              <a:rPr lang="sl-SI" sz="1800" b="1" dirty="0">
                <a:solidFill>
                  <a:schemeClr val="accent4">
                    <a:lumMod val="50000"/>
                  </a:schemeClr>
                </a:solidFill>
              </a:rPr>
              <a:t>nje proizvodne djelatnosti)......................................................................................................................... 0,31% </a:t>
            </a:r>
            <a:endParaRPr lang="en-GB" sz="1800" b="1" dirty="0">
              <a:solidFill>
                <a:schemeClr val="accent4">
                  <a:lumMod val="50000"/>
                </a:schemeClr>
              </a:solidFill>
            </a:endParaRPr>
          </a:p>
          <a:p>
            <a:pPr algn="just"/>
            <a:r>
              <a:rPr lang="sl-SI" sz="1800" b="1" dirty="0">
                <a:solidFill>
                  <a:schemeClr val="accent4">
                    <a:lumMod val="50000"/>
                  </a:schemeClr>
                </a:solidFill>
              </a:rPr>
              <a:t>Za stovarišta i skladišta ....................................................................................................0,26%</a:t>
            </a:r>
            <a:endParaRPr lang="en-GB" sz="1800" b="1" dirty="0">
              <a:solidFill>
                <a:schemeClr val="accent4">
                  <a:lumMod val="5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02119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82</TotalTime>
  <Words>1811</Words>
  <Application>Microsoft Office PowerPoint</Application>
  <PresentationFormat>Widescreen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Bookman Old Style</vt:lpstr>
      <vt:lpstr>Century Gothic</vt:lpstr>
      <vt:lpstr>Wingdings 3</vt:lpstr>
      <vt:lpstr>Slice</vt:lpstr>
      <vt:lpstr>prezentacija turističkih potencijala ŽABLJAKA</vt:lpstr>
      <vt:lpstr>Opšte informacije</vt:lpstr>
      <vt:lpstr>Prirodni resursi</vt:lpstr>
      <vt:lpstr>Prirodni resursi</vt:lpstr>
      <vt:lpstr>Zašto investirati u Žabljak?</vt:lpstr>
      <vt:lpstr>Zašto investirati u Žabljak?</vt:lpstr>
      <vt:lpstr>Zašto investirati u Žabljak?</vt:lpstr>
      <vt:lpstr>Zašto investirati u Žabljak?</vt:lpstr>
      <vt:lpstr>Zašto investirati u Žabljak?</vt:lpstr>
      <vt:lpstr>Zašto investirati u Žabljak?</vt:lpstr>
      <vt:lpstr>GREENFIELD LOKACIJE</vt:lpstr>
      <vt:lpstr>BROWNFIELD LOKACIJE</vt:lpstr>
      <vt:lpstr>Turistički  kapaciteti</vt:lpstr>
      <vt:lpstr>Turističke zone</vt:lpstr>
      <vt:lpstr>Turističke zone</vt:lpstr>
      <vt:lpstr>Turističke zone</vt:lpstr>
      <vt:lpstr>Saobraćajna komunikacija</vt:lpstr>
      <vt:lpstr>Saobraćajna komunikacija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Sažeta prezentacija investicionih potencijala ŽABLJAKA (TURIZAM)</dc:title>
  <dc:creator>Windows User</dc:creator>
  <cp:lastModifiedBy>Windows User</cp:lastModifiedBy>
  <cp:revision>9</cp:revision>
  <dcterms:created xsi:type="dcterms:W3CDTF">2019-11-27T21:07:20Z</dcterms:created>
  <dcterms:modified xsi:type="dcterms:W3CDTF">2019-11-28T12:37:21Z</dcterms:modified>
</cp:coreProperties>
</file>